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5" r:id="rId2"/>
    <p:sldId id="349" r:id="rId3"/>
    <p:sldId id="350" r:id="rId4"/>
    <p:sldId id="358" r:id="rId5"/>
    <p:sldId id="351" r:id="rId6"/>
    <p:sldId id="372" r:id="rId7"/>
    <p:sldId id="367" r:id="rId8"/>
    <p:sldId id="352" r:id="rId9"/>
    <p:sldId id="353" r:id="rId10"/>
    <p:sldId id="354" r:id="rId11"/>
    <p:sldId id="356" r:id="rId12"/>
    <p:sldId id="357" r:id="rId13"/>
    <p:sldId id="363" r:id="rId14"/>
    <p:sldId id="359" r:id="rId15"/>
    <p:sldId id="360" r:id="rId16"/>
    <p:sldId id="361" r:id="rId17"/>
    <p:sldId id="369" r:id="rId18"/>
    <p:sldId id="366" r:id="rId19"/>
    <p:sldId id="370" r:id="rId20"/>
    <p:sldId id="375" r:id="rId21"/>
    <p:sldId id="371" r:id="rId22"/>
    <p:sldId id="362" r:id="rId23"/>
    <p:sldId id="364" r:id="rId24"/>
    <p:sldId id="373" r:id="rId25"/>
    <p:sldId id="376" r:id="rId26"/>
    <p:sldId id="374" r:id="rId27"/>
    <p:sldId id="365" r:id="rId28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81DD-5FFE-4AC9-96B7-FEDAFBA8A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2327E-589D-4EBD-9802-EB86A2047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F9873-A5A7-4CA8-8B3E-ED714391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4C97-3747-4C85-B0F4-1735E1A1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7B998-90EA-4F66-A2CF-4593FE4A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2196-8895-49B8-B2EE-F8E47602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11732-D5B5-4150-8F79-916BE9D68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5641B-CECB-4037-97C1-F1477910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28F-9579-4313-9D6A-51514533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A8E69-8DB1-43EA-B959-85618A10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732916-406E-435A-9558-21E8A9770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D4B89-8010-47BA-ACAB-F8790E66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79B59-C0C9-4B6F-82B1-139B7B87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A6C4B-F1A5-4283-8BFE-2FD3FF51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EDAD0-51BF-4C07-96BC-A753D00F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6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32DC-202A-4A8B-9B97-DA1E5C7B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F0ED1-E281-4951-83F5-F5F8FEDF4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8C38D-1BF7-493C-886B-67C56C65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B749E-1E60-467B-8B96-11965FA6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B7E07-01D3-4A71-B519-6B93F423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3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4646-6B34-4741-BE55-B95F48EB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11E75-0F7A-4FB1-9DF3-A47810A67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887AF-FDE3-4C87-B417-71BBACC10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DFF58-B4BD-4DBE-85BA-A3343D71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27BE3-0D9E-4026-8AB0-1C77BF8C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30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0281-4E88-4B6E-9E2B-90FD4FBF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9B925-E8CD-4517-BD71-D304A7EA0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2E3DD-EB2A-4567-A78E-32E0B3F8D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4F7D5-B1D1-4B6F-BE7B-92312D4D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37B30-6F90-4D2E-805A-3888E464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3ABEF-21B5-447D-B982-1B196642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A66-CE19-4215-AB54-7FEB2AA5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2596C-39E0-44DB-9A11-13772AA69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EE6E5-6D55-421A-B07B-402F2190C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1D6FB-D63D-4EE4-82AF-9E6552592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89E17E-741E-4598-AC20-ECFF7023D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3D9D5-5A99-46CC-9C37-4BE8062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B67E2-18BF-46DD-8BA0-66CF8D43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A2737-6AE0-4A12-A5C1-5CBF0E83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32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139F-65CB-4271-87A5-CE84E689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5A825-8959-4882-8DBA-00EE3169E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D4A6-9D48-43C6-8C94-450E34A7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49BED-6A88-43E3-9B31-AB887BA3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44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5E2E5-FB2D-4A90-BF5E-00657AFE4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2A014-B62C-40E4-B298-0C8AE927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FA2CB-6252-4572-AE02-AD32B158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7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726C-5E5B-4FF2-925E-23A8367D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9DC5E-6FCD-42F9-BCD8-7D150034C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3B7B7-02D3-455A-8CDD-D30C3D7AB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5C739-A50F-44B0-9718-E2455BC4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0102A-A162-4645-BA3A-2DB8C3B3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CC25E-1E8D-4526-861A-61E28999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19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CF17-4940-4BD5-8775-A5EA22C4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9565E-EF7D-46A2-AB16-BF9FD49F0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35255-F2BC-4A89-964C-C83B005F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102D9-3FB2-4B1D-BF86-AA53DA29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D2BD0-0027-43E0-98F0-4EE09C85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33F52-8E2B-4927-872C-3421979A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37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6">
                <a:lumMod val="75000"/>
              </a:schemeClr>
            </a:gs>
            <a:gs pos="13000">
              <a:srgbClr val="8DB175"/>
            </a:gs>
            <a:gs pos="27000">
              <a:schemeClr val="accent6">
                <a:lumMod val="60000"/>
                <a:lumOff val="40000"/>
              </a:schemeClr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738A6-27FF-439B-BB17-B6C98FF8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D6415-55F8-4256-B028-54A03BD4F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ED53A-1C1D-48C2-B6E9-4CAD88BF2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4C79-4724-48CE-B642-677699DB45E7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FB9F4-A1A9-44EA-B3A4-9DD5078BA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3031F-9C3E-478D-AD0C-5A706A921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DA072-6E97-493B-B08D-36AC31D4D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hyperlink" Target="mailto:Colin.Smith@bromley.gov.u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mley.gov.uk/consultation" TargetMode="External"/><Relationship Id="rId2" Type="http://schemas.openxmlformats.org/officeDocument/2006/relationships/hyperlink" Target="mailto:ldf@bromley.gov.u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7AE899F-7847-4844-B47C-2E28AFC3A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96" y="4536480"/>
            <a:ext cx="5535912" cy="1230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7511B-B1DD-4DE0-B9BB-F43DC77E245F}"/>
              </a:ext>
            </a:extLst>
          </p:cNvPr>
          <p:cNvSpPr txBox="1"/>
          <p:nvPr/>
        </p:nvSpPr>
        <p:spPr>
          <a:xfrm>
            <a:off x="1005925" y="791596"/>
            <a:ext cx="713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What’s going on in </a:t>
            </a:r>
          </a:p>
          <a:p>
            <a:pPr algn="ctr"/>
            <a:r>
              <a:rPr lang="en-US" sz="48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Bromley town centre? </a:t>
            </a:r>
            <a:endParaRPr lang="en-GB" sz="48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2440A-4104-498D-8388-809C26C509CE}"/>
              </a:ext>
            </a:extLst>
          </p:cNvPr>
          <p:cNvSpPr txBox="1"/>
          <p:nvPr/>
        </p:nvSpPr>
        <p:spPr>
          <a:xfrm>
            <a:off x="1175048" y="3547254"/>
            <a:ext cx="6464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Peter Martin 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39807-E322-41A6-AEFF-0BDFFC2D27A4}"/>
              </a:ext>
            </a:extLst>
          </p:cNvPr>
          <p:cNvSpPr txBox="1"/>
          <p:nvPr/>
        </p:nvSpPr>
        <p:spPr>
          <a:xfrm>
            <a:off x="1339896" y="5925566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7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 April 2022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Calligraphy Pen with solid fill">
            <a:extLst>
              <a:ext uri="{FF2B5EF4-FFF2-40B4-BE49-F238E27FC236}">
                <a16:creationId xmlns:a16="http://schemas.microsoft.com/office/drawing/2014/main" id="{DDFA9AE8-2317-40BB-8294-1FCEEA787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4408" y="53101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E9D56-35BF-486C-A438-72DE0B96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782925"/>
            <a:ext cx="5277264" cy="3017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8FD0A-CAF9-4CDA-9130-21702D42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29" y="3665219"/>
            <a:ext cx="4025511" cy="2930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AF2C2-17FB-4483-8D0E-B9852A877812}"/>
              </a:ext>
            </a:extLst>
          </p:cNvPr>
          <p:cNvSpPr txBox="1"/>
          <p:nvPr/>
        </p:nvSpPr>
        <p:spPr>
          <a:xfrm>
            <a:off x="1408475" y="384262"/>
            <a:ext cx="646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33-41 MASONS HILL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5B65-C59F-4C39-BAED-D435352DE7CE}"/>
              </a:ext>
            </a:extLst>
          </p:cNvPr>
          <p:cNvSpPr txBox="1"/>
          <p:nvPr/>
        </p:nvSpPr>
        <p:spPr>
          <a:xfrm>
            <a:off x="5995035" y="1978574"/>
            <a:ext cx="2358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8/part 11 storey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BB0308-6AC1-415D-8160-8451A61688CD}"/>
              </a:ext>
            </a:extLst>
          </p:cNvPr>
          <p:cNvGrpSpPr/>
          <p:nvPr/>
        </p:nvGrpSpPr>
        <p:grpSpPr>
          <a:xfrm>
            <a:off x="914400" y="5196504"/>
            <a:ext cx="3787140" cy="968468"/>
            <a:chOff x="914400" y="5196504"/>
            <a:chExt cx="3787140" cy="9684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568981C-E7DA-4E32-9C7C-ADDED90A962D}"/>
                </a:ext>
              </a:extLst>
            </p:cNvPr>
            <p:cNvGrpSpPr/>
            <p:nvPr/>
          </p:nvGrpSpPr>
          <p:grpSpPr>
            <a:xfrm>
              <a:off x="982980" y="5196504"/>
              <a:ext cx="3718560" cy="968468"/>
              <a:chOff x="982980" y="5196504"/>
              <a:chExt cx="3718560" cy="968468"/>
            </a:xfrm>
          </p:grpSpPr>
          <p:pic>
            <p:nvPicPr>
              <p:cNvPr id="9" name="Graphic 8" descr="Calligraphy Pen with solid fill">
                <a:extLst>
                  <a:ext uri="{FF2B5EF4-FFF2-40B4-BE49-F238E27FC236}">
                    <a16:creationId xmlns:a16="http://schemas.microsoft.com/office/drawing/2014/main" id="{5ADE85B5-6070-4A2A-9F88-A5442CE81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87140" y="519650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8AAF98-DDF4-4A38-B2B5-556AD22D149C}"/>
                  </a:ext>
                </a:extLst>
              </p:cNvPr>
              <p:cNvSpPr txBox="1"/>
              <p:nvPr/>
            </p:nvSpPr>
            <p:spPr>
              <a:xfrm>
                <a:off x="982980" y="5795640"/>
                <a:ext cx="24155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21/00741/FULL1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24AB8-090F-4DDA-BE60-464F34301275}"/>
                </a:ext>
              </a:extLst>
            </p:cNvPr>
            <p:cNvSpPr txBox="1"/>
            <p:nvPr/>
          </p:nvSpPr>
          <p:spPr>
            <a:xfrm>
              <a:off x="914400" y="5196504"/>
              <a:ext cx="2956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Awaiting decision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0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E5726-FD08-4AC7-AAE2-68DF156E4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12" y="810380"/>
            <a:ext cx="4024875" cy="1879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7B50D-6869-452A-8686-443C0DD3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7" y="2849880"/>
            <a:ext cx="6376957" cy="2990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22EB73-D157-42A2-BEF3-BC78E1D6CE62}"/>
              </a:ext>
            </a:extLst>
          </p:cNvPr>
          <p:cNvSpPr txBox="1"/>
          <p:nvPr/>
        </p:nvSpPr>
        <p:spPr>
          <a:xfrm>
            <a:off x="0" y="164049"/>
            <a:ext cx="646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Waitrose – John Lewis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B8DD8-BAE1-4174-A8EB-9215C18B7E3E}"/>
              </a:ext>
            </a:extLst>
          </p:cNvPr>
          <p:cNvSpPr txBox="1"/>
          <p:nvPr/>
        </p:nvSpPr>
        <p:spPr>
          <a:xfrm>
            <a:off x="5326380" y="5918497"/>
            <a:ext cx="320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Watch this space…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0688D-A02A-4678-9030-8A2F84371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98" y="4673816"/>
            <a:ext cx="5363323" cy="1457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13B19-C110-4329-80C1-5F71C01BCF22}"/>
              </a:ext>
            </a:extLst>
          </p:cNvPr>
          <p:cNvSpPr txBox="1"/>
          <p:nvPr/>
        </p:nvSpPr>
        <p:spPr>
          <a:xfrm>
            <a:off x="1408475" y="384262"/>
            <a:ext cx="646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Site G/10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72A82-7C36-4DCA-93DC-92C12E182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19" y="1178621"/>
            <a:ext cx="4526280" cy="31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05EEDC-125D-407B-8C2E-0CCBDD9E18A6}"/>
              </a:ext>
            </a:extLst>
          </p:cNvPr>
          <p:cNvSpPr txBox="1"/>
          <p:nvPr/>
        </p:nvSpPr>
        <p:spPr>
          <a:xfrm>
            <a:off x="1508760" y="104215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Masterplan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AD228-48B6-40B8-98DC-9300BBF90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797116"/>
            <a:ext cx="7688580" cy="32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B37FA3-D175-4E7D-BE0E-2FE79FC196AB}"/>
              </a:ext>
            </a:extLst>
          </p:cNvPr>
          <p:cNvSpPr txBox="1"/>
          <p:nvPr/>
        </p:nvSpPr>
        <p:spPr>
          <a:xfrm>
            <a:off x="1531620" y="505485"/>
            <a:ext cx="496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Former </a:t>
            </a:r>
            <a:r>
              <a:rPr lang="en-GB" sz="3200" b="1" dirty="0" err="1">
                <a:solidFill>
                  <a:schemeClr val="bg1"/>
                </a:solidFill>
              </a:rPr>
              <a:t>Maplins</a:t>
            </a:r>
            <a:r>
              <a:rPr lang="en-GB" sz="3200" b="1" dirty="0">
                <a:solidFill>
                  <a:schemeClr val="bg1"/>
                </a:solidFill>
              </a:rPr>
              <a:t>, 70 High St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68C3E2-E48B-4D3E-980C-795A756E2DBE}"/>
              </a:ext>
            </a:extLst>
          </p:cNvPr>
          <p:cNvGrpSpPr/>
          <p:nvPr/>
        </p:nvGrpSpPr>
        <p:grpSpPr>
          <a:xfrm>
            <a:off x="273636" y="1248178"/>
            <a:ext cx="5491938" cy="5390372"/>
            <a:chOff x="273636" y="1248178"/>
            <a:chExt cx="5491938" cy="53903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A74C9F-958B-423E-A5EC-5DE8B8583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636" y="2138439"/>
              <a:ext cx="4322834" cy="31333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CFEB77-8BF6-42E0-B65C-C931D8FDDF25}"/>
                </a:ext>
              </a:extLst>
            </p:cNvPr>
            <p:cNvSpPr txBox="1"/>
            <p:nvPr/>
          </p:nvSpPr>
          <p:spPr>
            <a:xfrm>
              <a:off x="654537" y="1248178"/>
              <a:ext cx="30500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4/part 12 storey; 47 units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17480F-E42E-44BF-BBB2-A43E431B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4127" y="4972171"/>
              <a:ext cx="2801447" cy="166637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C9096E-470C-4BA9-88D0-7CC032C040E8}"/>
              </a:ext>
            </a:extLst>
          </p:cNvPr>
          <p:cNvGrpSpPr/>
          <p:nvPr/>
        </p:nvGrpSpPr>
        <p:grpSpPr>
          <a:xfrm>
            <a:off x="4977733" y="1481974"/>
            <a:ext cx="3783946" cy="5287925"/>
            <a:chOff x="5086418" y="1550554"/>
            <a:chExt cx="3783946" cy="5287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E20331-48E1-4EAC-8557-4D2FF0410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71"/>
            <a:stretch/>
          </p:blipFill>
          <p:spPr>
            <a:xfrm>
              <a:off x="6690360" y="3705118"/>
              <a:ext cx="2180004" cy="313336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0470A9-BBFE-4950-AEBF-9367721C902A}"/>
                </a:ext>
              </a:extLst>
            </p:cNvPr>
            <p:cNvSpPr txBox="1"/>
            <p:nvPr/>
          </p:nvSpPr>
          <p:spPr>
            <a:xfrm>
              <a:off x="5273000" y="1550554"/>
              <a:ext cx="32994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13/part 16 storey; 68 units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E49675-4C7A-4180-A176-93CCFF48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6418" y="2388161"/>
              <a:ext cx="2008158" cy="198096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F3DF15-8A8B-4E88-B758-7E9F4EF42E1E}"/>
              </a:ext>
            </a:extLst>
          </p:cNvPr>
          <p:cNvSpPr txBox="1"/>
          <p:nvPr/>
        </p:nvSpPr>
        <p:spPr>
          <a:xfrm>
            <a:off x="14872" y="5998572"/>
            <a:ext cx="3208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schemes awaiting appeal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2D622-9BDB-4E9F-8541-A2FD27DA9EA8}"/>
              </a:ext>
            </a:extLst>
          </p:cNvPr>
          <p:cNvGrpSpPr/>
          <p:nvPr/>
        </p:nvGrpSpPr>
        <p:grpSpPr>
          <a:xfrm>
            <a:off x="5164315" y="1280029"/>
            <a:ext cx="3783946" cy="5287925"/>
            <a:chOff x="5086418" y="1550554"/>
            <a:chExt cx="3783946" cy="52879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321BE-4CDC-44B0-827B-D6B23A898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71"/>
            <a:stretch/>
          </p:blipFill>
          <p:spPr>
            <a:xfrm>
              <a:off x="6690360" y="3705118"/>
              <a:ext cx="2180004" cy="31333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6E3384-08B0-4DF1-82F1-CEDBB093A6BD}"/>
                </a:ext>
              </a:extLst>
            </p:cNvPr>
            <p:cNvSpPr txBox="1"/>
            <p:nvPr/>
          </p:nvSpPr>
          <p:spPr>
            <a:xfrm>
              <a:off x="5273000" y="1550554"/>
              <a:ext cx="32994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13/part 16 storey; 68 units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A96A46-4E96-4BEE-97DA-53B1639C0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6418" y="2388161"/>
              <a:ext cx="2008158" cy="198096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5C6BF4D-66AE-40D2-8BEE-BBD6E8DD6191}"/>
              </a:ext>
            </a:extLst>
          </p:cNvPr>
          <p:cNvSpPr txBox="1"/>
          <p:nvPr/>
        </p:nvSpPr>
        <p:spPr>
          <a:xfrm>
            <a:off x="404628" y="5585842"/>
            <a:ext cx="2428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Refused April 2021</a:t>
            </a:r>
          </a:p>
        </p:txBody>
      </p:sp>
    </p:spTree>
    <p:extLst>
      <p:ext uri="{BB962C8B-B14F-4D97-AF65-F5344CB8AC3E}">
        <p14:creationId xmlns:p14="http://schemas.microsoft.com/office/powerpoint/2010/main" val="31768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C3FCA3-E957-4484-B447-DA140FEF8E2E}"/>
              </a:ext>
            </a:extLst>
          </p:cNvPr>
          <p:cNvSpPr txBox="1"/>
          <p:nvPr/>
        </p:nvSpPr>
        <p:spPr>
          <a:xfrm>
            <a:off x="1905000" y="33977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2-4 Ringers Road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5EF59-54D8-46F1-BF13-84D8D6E0EA3A}"/>
              </a:ext>
            </a:extLst>
          </p:cNvPr>
          <p:cNvSpPr txBox="1"/>
          <p:nvPr/>
        </p:nvSpPr>
        <p:spPr>
          <a:xfrm>
            <a:off x="4141472" y="4922184"/>
            <a:ext cx="30556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Awaiting Decision</a:t>
            </a:r>
          </a:p>
          <a:p>
            <a:r>
              <a:rPr lang="en-GB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21/05585/FULL1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9E20-FA7F-4A62-899E-9EDB76B6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22" y="4547031"/>
            <a:ext cx="2874598" cy="1664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98724-8542-41CC-8CB4-33EC4177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70" y="1021416"/>
            <a:ext cx="4119466" cy="2697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7E6D5-661F-4090-85C3-F2766956B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8" y="986105"/>
            <a:ext cx="3430500" cy="3037281"/>
          </a:xfrm>
          <a:prstGeom prst="rect">
            <a:avLst/>
          </a:prstGeom>
        </p:spPr>
      </p:pic>
      <p:pic>
        <p:nvPicPr>
          <p:cNvPr id="3" name="Graphic 2" descr="Calligraphy Pen with solid fill">
            <a:extLst>
              <a:ext uri="{FF2B5EF4-FFF2-40B4-BE49-F238E27FC236}">
                <a16:creationId xmlns:a16="http://schemas.microsoft.com/office/drawing/2014/main" id="{4701AC8C-2BF8-4851-9E39-97FD1FD57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5620" y="49221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treet with people and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CD5390B7-7D8C-45D5-B15F-505BDF388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9"/>
          <a:stretch/>
        </p:blipFill>
        <p:spPr>
          <a:xfrm>
            <a:off x="3532029" y="181610"/>
            <a:ext cx="5014754" cy="4230370"/>
          </a:xfrm>
          <a:prstGeom prst="rect">
            <a:avLst/>
          </a:prstGeom>
        </p:spPr>
      </p:pic>
      <p:pic>
        <p:nvPicPr>
          <p:cNvPr id="13" name="Picture 12" descr="A group of people walk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BEB6927C-58A6-4706-AB30-C8752FAA7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8" y="3849370"/>
            <a:ext cx="4240532" cy="28270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2C9EE9-CCA6-4589-93A7-FDDDDC2BD5B3}"/>
              </a:ext>
            </a:extLst>
          </p:cNvPr>
          <p:cNvSpPr txBox="1"/>
          <p:nvPr/>
        </p:nvSpPr>
        <p:spPr>
          <a:xfrm>
            <a:off x="-160020" y="42364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Churchill Quarter</a:t>
            </a:r>
          </a:p>
        </p:txBody>
      </p:sp>
      <p:pic>
        <p:nvPicPr>
          <p:cNvPr id="8" name="Picture 7" descr="A group of people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2D5B8664-F60E-4B1B-BE17-42CF76659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3743961"/>
            <a:ext cx="4084320" cy="3037839"/>
          </a:xfrm>
          <a:prstGeom prst="rect">
            <a:avLst/>
          </a:prstGeom>
        </p:spPr>
      </p:pic>
      <p:pic>
        <p:nvPicPr>
          <p:cNvPr id="6" name="Picture 5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3795177F-C7C6-440C-B043-90F31AF7D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32" y="956305"/>
            <a:ext cx="4385133" cy="2682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670E0-0312-43A1-958D-C4B2ADF094F3}"/>
              </a:ext>
            </a:extLst>
          </p:cNvPr>
          <p:cNvSpPr txBox="1"/>
          <p:nvPr/>
        </p:nvSpPr>
        <p:spPr>
          <a:xfrm>
            <a:off x="320808" y="1593454"/>
            <a:ext cx="28426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towers</a:t>
            </a:r>
          </a:p>
          <a:p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7-15 storeys high</a:t>
            </a:r>
          </a:p>
          <a:p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413 dwellings </a:t>
            </a:r>
          </a:p>
        </p:txBody>
      </p:sp>
    </p:spTree>
    <p:extLst>
      <p:ext uri="{BB962C8B-B14F-4D97-AF65-F5344CB8AC3E}">
        <p14:creationId xmlns:p14="http://schemas.microsoft.com/office/powerpoint/2010/main" val="3780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1F7DE2CA-96EA-4B2E-AD72-844C17CD6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52" y="4470293"/>
            <a:ext cx="3109536" cy="2077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D72D5-1B85-41AE-95C4-B0C7A5CBBE16}"/>
              </a:ext>
            </a:extLst>
          </p:cNvPr>
          <p:cNvSpPr txBox="1"/>
          <p:nvPr/>
        </p:nvSpPr>
        <p:spPr>
          <a:xfrm>
            <a:off x="2065020" y="31063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Churchill Quarter</a:t>
            </a:r>
          </a:p>
        </p:txBody>
      </p:sp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8CE2A416-D408-4A49-BD6B-7AD86F4E7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929640" y="1620201"/>
            <a:ext cx="3931920" cy="2144079"/>
          </a:xfrm>
          <a:prstGeom prst="rect">
            <a:avLst/>
          </a:prstGeom>
        </p:spPr>
      </p:pic>
      <p:pic>
        <p:nvPicPr>
          <p:cNvPr id="5" name="Picture 4" descr="A group of people walking around a building&#10;&#10;Description automatically generated with low confidence">
            <a:extLst>
              <a:ext uri="{FF2B5EF4-FFF2-40B4-BE49-F238E27FC236}">
                <a16:creationId xmlns:a16="http://schemas.microsoft.com/office/drawing/2014/main" id="{7884646C-7C2A-4231-8759-B9E170748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1032569"/>
            <a:ext cx="4107180" cy="2811627"/>
          </a:xfrm>
          <a:prstGeom prst="rect">
            <a:avLst/>
          </a:prstGeom>
        </p:spPr>
      </p:pic>
      <p:pic>
        <p:nvPicPr>
          <p:cNvPr id="6" name="Picture 5" descr="A picture containing outdoor, government building, apartment building&#10;&#10;Description automatically generated">
            <a:extLst>
              <a:ext uri="{FF2B5EF4-FFF2-40B4-BE49-F238E27FC236}">
                <a16:creationId xmlns:a16="http://schemas.microsoft.com/office/drawing/2014/main" id="{5944E4A7-2002-4D2C-BF0C-7C575A892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20" y="4354802"/>
            <a:ext cx="3345180" cy="20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treet with trees and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00F453A2-E4E9-4237-A82A-CBA5D2C17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9" y="3781340"/>
            <a:ext cx="4217673" cy="2817274"/>
          </a:xfrm>
          <a:prstGeom prst="rect">
            <a:avLst/>
          </a:prstGeom>
        </p:spPr>
      </p:pic>
      <p:pic>
        <p:nvPicPr>
          <p:cNvPr id="12" name="Picture 11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26C3CB66-7614-426C-9233-1B01676C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46" y="1133925"/>
            <a:ext cx="4215754" cy="2815991"/>
          </a:xfrm>
          <a:prstGeom prst="rect">
            <a:avLst/>
          </a:prstGeom>
        </p:spPr>
      </p:pic>
      <p:pic>
        <p:nvPicPr>
          <p:cNvPr id="4" name="Picture 3" descr="A picture containing building, apartment building, government building&#10;&#10;Description automatically generated">
            <a:extLst>
              <a:ext uri="{FF2B5EF4-FFF2-40B4-BE49-F238E27FC236}">
                <a16:creationId xmlns:a16="http://schemas.microsoft.com/office/drawing/2014/main" id="{91EDAD23-83BC-46AC-A0DA-10D7E401C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942143"/>
            <a:ext cx="43815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5A8657-D935-4235-8417-684364B76D37}"/>
              </a:ext>
            </a:extLst>
          </p:cNvPr>
          <p:cNvSpPr txBox="1"/>
          <p:nvPr/>
        </p:nvSpPr>
        <p:spPr>
          <a:xfrm>
            <a:off x="2026920" y="15227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Churchill Quarter</a:t>
            </a:r>
          </a:p>
        </p:txBody>
      </p:sp>
      <p:pic>
        <p:nvPicPr>
          <p:cNvPr id="14" name="Picture 13" descr="A street with cars parked along it&#10;&#10;Description automatically generated with low confidence">
            <a:extLst>
              <a:ext uri="{FF2B5EF4-FFF2-40B4-BE49-F238E27FC236}">
                <a16:creationId xmlns:a16="http://schemas.microsoft.com/office/drawing/2014/main" id="{3E3AD6B9-7A55-40CD-A88D-44FB03D33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672247"/>
            <a:ext cx="4035482" cy="30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E94D26-6A9E-4C28-A7BD-B4FE270115DD}"/>
              </a:ext>
            </a:extLst>
          </p:cNvPr>
          <p:cNvSpPr txBox="1"/>
          <p:nvPr/>
        </p:nvSpPr>
        <p:spPr>
          <a:xfrm>
            <a:off x="2026920" y="15227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Churchill Quarter</a:t>
            </a:r>
          </a:p>
        </p:txBody>
      </p:sp>
      <p:pic>
        <p:nvPicPr>
          <p:cNvPr id="9" name="Picture 8" descr="A picture containing tree, outdoor, shore&#10;&#10;Description automatically generated">
            <a:extLst>
              <a:ext uri="{FF2B5EF4-FFF2-40B4-BE49-F238E27FC236}">
                <a16:creationId xmlns:a16="http://schemas.microsoft.com/office/drawing/2014/main" id="{B97DEECE-7CAA-4CD8-B1E2-B7CB6A3D7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8" y="3952693"/>
            <a:ext cx="3534062" cy="2638607"/>
          </a:xfrm>
          <a:prstGeom prst="rect">
            <a:avLst/>
          </a:prstGeom>
        </p:spPr>
      </p:pic>
      <p:pic>
        <p:nvPicPr>
          <p:cNvPr id="15" name="Picture 1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7CC786E-69A9-4B3D-B494-B0D9DB600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>
          <a:xfrm>
            <a:off x="342900" y="879114"/>
            <a:ext cx="4675301" cy="2839446"/>
          </a:xfrm>
          <a:prstGeom prst="rect">
            <a:avLst/>
          </a:prstGeom>
        </p:spPr>
      </p:pic>
      <p:pic>
        <p:nvPicPr>
          <p:cNvPr id="7" name="Picture 6" descr="A picture containing building, outdoor, city, apartment building&#10;&#10;Description automatically generated">
            <a:extLst>
              <a:ext uri="{FF2B5EF4-FFF2-40B4-BE49-F238E27FC236}">
                <a16:creationId xmlns:a16="http://schemas.microsoft.com/office/drawing/2014/main" id="{7C71ACFB-B379-4400-92AE-68CDB00C4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79114"/>
            <a:ext cx="4640425" cy="2839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77ED1D-A32A-4CD8-A1EE-8C47200AD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4064072"/>
            <a:ext cx="3978373" cy="21462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65F02C-A0AA-4DFA-8409-7182545314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0"/>
          <a:stretch/>
        </p:blipFill>
        <p:spPr>
          <a:xfrm>
            <a:off x="338788" y="4073188"/>
            <a:ext cx="3978373" cy="212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A86E9-04D1-4E13-B247-B2D96D9B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86" y="1275453"/>
            <a:ext cx="5714677" cy="4037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A9FCB-578A-45DC-9C39-FC8CAD1A640A}"/>
              </a:ext>
            </a:extLst>
          </p:cNvPr>
          <p:cNvSpPr txBox="1"/>
          <p:nvPr/>
        </p:nvSpPr>
        <p:spPr>
          <a:xfrm>
            <a:off x="562656" y="536795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6-10 Sherman Road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F5018-EDA7-4E67-B6FC-A8CEBEEA7072}"/>
              </a:ext>
            </a:extLst>
          </p:cNvPr>
          <p:cNvSpPr txBox="1"/>
          <p:nvPr/>
        </p:nvSpPr>
        <p:spPr>
          <a:xfrm>
            <a:off x="1736136" y="5649815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Refused:  October 2018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33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A323C-ECC6-4D2E-92CC-D37B8044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43" y="1427750"/>
            <a:ext cx="8002114" cy="2097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4D12D-2B80-4972-8682-75D855215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6"/>
          <a:stretch/>
        </p:blipFill>
        <p:spPr>
          <a:xfrm>
            <a:off x="570943" y="1552478"/>
            <a:ext cx="7973421" cy="1876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9E4EA-A8D6-4741-8CB6-A0844C60DFDC}"/>
              </a:ext>
            </a:extLst>
          </p:cNvPr>
          <p:cNvSpPr txBox="1"/>
          <p:nvPr/>
        </p:nvSpPr>
        <p:spPr>
          <a:xfrm>
            <a:off x="2118360" y="19799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Churchill Quarter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02F52-9D8F-4939-8EDA-6CDA2EB92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43" y="3827243"/>
            <a:ext cx="7973421" cy="2597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D440E-A4B5-4DEE-BFF5-943E8F27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43" y="3907973"/>
            <a:ext cx="7973421" cy="2516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A4595-E49A-4520-AEFE-E74D98BE40A8}"/>
              </a:ext>
            </a:extLst>
          </p:cNvPr>
          <p:cNvSpPr txBox="1"/>
          <p:nvPr/>
        </p:nvSpPr>
        <p:spPr>
          <a:xfrm>
            <a:off x="685800" y="860363"/>
            <a:ext cx="292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Views from Queen’s Mead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alligraphy Pen with solid fill">
            <a:extLst>
              <a:ext uri="{FF2B5EF4-FFF2-40B4-BE49-F238E27FC236}">
                <a16:creationId xmlns:a16="http://schemas.microsoft.com/office/drawing/2014/main" id="{59E58667-275A-416D-8759-04BDAF30C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4540" y="1307371"/>
            <a:ext cx="2293620" cy="2293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75F6F-8E2E-4D7C-B141-BAA3AAF387B1}"/>
              </a:ext>
            </a:extLst>
          </p:cNvPr>
          <p:cNvSpPr txBox="1"/>
          <p:nvPr/>
        </p:nvSpPr>
        <p:spPr>
          <a:xfrm>
            <a:off x="487680" y="1418719"/>
            <a:ext cx="550925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Please write to your ward councilor.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Find their address on: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Bromley.gov.uk/</a:t>
            </a:r>
            <a:r>
              <a:rPr lang="en-US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Council and Democracy</a:t>
            </a:r>
            <a:endParaRPr lang="en-US" b="0" i="0" dirty="0">
              <a:solidFill>
                <a:srgbClr val="202020"/>
              </a:solidFill>
              <a:effectLst/>
              <a:latin typeface="Helvetica" panose="020B0604020202020204" pitchFamily="34" charset="0"/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and/or write to Bromley Council’s leader: </a:t>
            </a:r>
          </a:p>
          <a:p>
            <a:endParaRPr lang="en-US" sz="2000" b="1" i="0" u="sng" dirty="0">
              <a:solidFill>
                <a:schemeClr val="bg1"/>
              </a:solidFill>
              <a:effectLst/>
              <a:latin typeface="Helvetica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b="1" dirty="0">
                <a:solidFill>
                  <a:schemeClr val="bg1"/>
                </a:solidFill>
              </a:rPr>
              <a:t>by email: Colin.Smith@bromley.gov.uk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bg1"/>
                </a:solidFill>
              </a:rPr>
              <a:t>by post: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Colin Smith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c/o Members Room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Bromley Civic Centre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Stockwell</a:t>
            </a:r>
            <a:r>
              <a:rPr lang="en-US" sz="2000" b="1" dirty="0">
                <a:solidFill>
                  <a:schemeClr val="bg1"/>
                </a:solidFill>
              </a:rPr>
              <a:t> Close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Bromley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BR1 3UH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937AB-BD8D-4915-B4BE-140586B0706F}"/>
              </a:ext>
            </a:extLst>
          </p:cNvPr>
          <p:cNvSpPr txBox="1"/>
          <p:nvPr/>
        </p:nvSpPr>
        <p:spPr>
          <a:xfrm>
            <a:off x="2057400" y="3351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Churchill Quarter</a:t>
            </a:r>
          </a:p>
        </p:txBody>
      </p:sp>
      <p:pic>
        <p:nvPicPr>
          <p:cNvPr id="7" name="Picture 6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72E33ADB-70EB-4AB3-8B07-A0E718AD8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40" y="4448255"/>
            <a:ext cx="3240405" cy="1982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3DFF7-A707-421C-921F-CAFDA616D821}"/>
              </a:ext>
            </a:extLst>
          </p:cNvPr>
          <p:cNvSpPr txBox="1"/>
          <p:nvPr/>
        </p:nvSpPr>
        <p:spPr>
          <a:xfrm>
            <a:off x="5265420" y="3949469"/>
            <a:ext cx="3261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Make this an election issue…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DB19C8-CA2F-4662-B303-232E6905AA17}"/>
              </a:ext>
            </a:extLst>
          </p:cNvPr>
          <p:cNvSpPr txBox="1"/>
          <p:nvPr/>
        </p:nvSpPr>
        <p:spPr>
          <a:xfrm>
            <a:off x="1717102" y="429131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High Street former  </a:t>
            </a:r>
            <a:r>
              <a:rPr lang="en-US" sz="3200" b="1" dirty="0">
                <a:solidFill>
                  <a:schemeClr val="bg1"/>
                </a:solidFill>
              </a:rPr>
              <a:t>Laura Ashley, building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13534-54E5-4DF8-B19B-A1372E88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8" y="1783080"/>
            <a:ext cx="3392302" cy="2069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01300-BAF5-4B9E-878E-56BCD5DCA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82" y="1577339"/>
            <a:ext cx="4531996" cy="3764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23D01-36A7-4618-84B0-99CA76187BDD}"/>
              </a:ext>
            </a:extLst>
          </p:cNvPr>
          <p:cNvSpPr txBox="1"/>
          <p:nvPr/>
        </p:nvSpPr>
        <p:spPr>
          <a:xfrm>
            <a:off x="478658" y="5458144"/>
            <a:ext cx="368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Permitted March 2022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6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3F3AA3-F4AF-4FC4-BFD5-333DA78EBEBA}"/>
              </a:ext>
            </a:extLst>
          </p:cNvPr>
          <p:cNvSpPr txBox="1"/>
          <p:nvPr/>
        </p:nvSpPr>
        <p:spPr>
          <a:xfrm>
            <a:off x="472440" y="379630"/>
            <a:ext cx="7284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Bromley town centre Supplementary Planning Document (SPD)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4861F-1C00-4B77-AA7B-7B33E5959386}"/>
              </a:ext>
            </a:extLst>
          </p:cNvPr>
          <p:cNvSpPr txBox="1"/>
          <p:nvPr/>
        </p:nvSpPr>
        <p:spPr>
          <a:xfrm>
            <a:off x="2194560" y="2392571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 proposals should make a positive contribution …reinforce local identity and sense of place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02CA4-F7A2-4979-98EB-A483B5D59334}"/>
              </a:ext>
            </a:extLst>
          </p:cNvPr>
          <p:cNvSpPr txBox="1"/>
          <p:nvPr/>
        </p:nvSpPr>
        <p:spPr>
          <a:xfrm>
            <a:off x="2194560" y="3224650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 proposals for tall buildings must provide detailed justification….ensuring that their massing, scale and layout enhances the character of the surrounding area.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FAFD2-FA29-44B9-A51E-504306BC22A5}"/>
              </a:ext>
            </a:extLst>
          </p:cNvPr>
          <p:cNvSpPr txBox="1"/>
          <p:nvPr/>
        </p:nvSpPr>
        <p:spPr>
          <a:xfrm>
            <a:off x="472440" y="544832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…a single taller element of around 12-15 storeys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061A5-1A51-4703-9BF4-23285BD6C95C}"/>
              </a:ext>
            </a:extLst>
          </p:cNvPr>
          <p:cNvSpPr txBox="1"/>
          <p:nvPr/>
        </p:nvSpPr>
        <p:spPr>
          <a:xfrm>
            <a:off x="472440" y="479815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…higher density development, predominantly 3 to 9 storeys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E58A1-6FBC-41A9-903E-DA533669B09F}"/>
              </a:ext>
            </a:extLst>
          </p:cNvPr>
          <p:cNvSpPr txBox="1"/>
          <p:nvPr/>
        </p:nvSpPr>
        <p:spPr>
          <a:xfrm>
            <a:off x="472440" y="4324252"/>
            <a:ext cx="240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…but for the Walnuts: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A3934-F1B7-4050-97E7-5FCB298D5742}"/>
              </a:ext>
            </a:extLst>
          </p:cNvPr>
          <p:cNvSpPr txBox="1"/>
          <p:nvPr/>
        </p:nvSpPr>
        <p:spPr>
          <a:xfrm>
            <a:off x="472440" y="2450337"/>
            <a:ext cx="1813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Guidance note 2: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B2E95-0FAA-4B09-82E3-7711FF4E81E7}"/>
              </a:ext>
            </a:extLst>
          </p:cNvPr>
          <p:cNvSpPr txBox="1"/>
          <p:nvPr/>
        </p:nvSpPr>
        <p:spPr>
          <a:xfrm>
            <a:off x="350520" y="3260945"/>
            <a:ext cx="193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Guidance note 11: 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C52F6-2F1D-4E70-9694-E4641A28BA9C}"/>
              </a:ext>
            </a:extLst>
          </p:cNvPr>
          <p:cNvSpPr txBox="1"/>
          <p:nvPr/>
        </p:nvSpPr>
        <p:spPr>
          <a:xfrm>
            <a:off x="716280" y="1627438"/>
            <a:ext cx="6347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Orpington town centre (SPD) open for consultation until 1</a:t>
            </a:r>
            <a:r>
              <a:rPr lang="en-US" sz="1800" b="1" baseline="30000" dirty="0">
                <a:solidFill>
                  <a:schemeClr val="bg1"/>
                </a:solidFill>
              </a:rPr>
              <a:t>st</a:t>
            </a:r>
            <a:r>
              <a:rPr lang="en-US" sz="1800" b="1" dirty="0">
                <a:solidFill>
                  <a:schemeClr val="bg1"/>
                </a:solidFill>
              </a:rPr>
              <a:t> June</a:t>
            </a:r>
            <a:endParaRPr lang="en-GB" sz="18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2D6DD-0074-4F63-98D3-DF10EDE06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440" y="4677416"/>
            <a:ext cx="3627120" cy="19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EB6F7A-C114-4F6A-A832-64423AD07311}"/>
              </a:ext>
            </a:extLst>
          </p:cNvPr>
          <p:cNvSpPr txBox="1"/>
          <p:nvPr/>
        </p:nvSpPr>
        <p:spPr>
          <a:xfrm>
            <a:off x="374576" y="3347969"/>
            <a:ext cx="8138160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 email to: </a:t>
            </a:r>
            <a:r>
              <a:rPr lang="en-US" sz="14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ldf@bromley.gov.uk</a:t>
            </a:r>
            <a:endParaRPr lang="en-US" sz="1400" b="1" i="0" u="sng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 writing to: Head of planning policy and strategy, Civic Centre,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Stockwell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Close, Bromley BR1 3UH;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155B8-900D-4A4E-A02B-91FFCB4D2EAB}"/>
              </a:ext>
            </a:extLst>
          </p:cNvPr>
          <p:cNvSpPr txBox="1"/>
          <p:nvPr/>
        </p:nvSpPr>
        <p:spPr>
          <a:xfrm>
            <a:off x="374576" y="4574937"/>
            <a:ext cx="7673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 online at </a:t>
            </a:r>
            <a:r>
              <a:rPr lang="en-GB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bromley.gov.uk/consultation</a:t>
            </a:r>
            <a:r>
              <a:rPr lang="en-GB" dirty="0">
                <a:solidFill>
                  <a:schemeClr val="bg1"/>
                </a:solidFill>
              </a:rPr>
              <a:t>, select Orpington Town Centre SPD and use the Survey Monkey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E815F-FC20-4F12-9E3B-72C48ACAB0E4}"/>
              </a:ext>
            </a:extLst>
          </p:cNvPr>
          <p:cNvSpPr txBox="1"/>
          <p:nvPr/>
        </p:nvSpPr>
        <p:spPr>
          <a:xfrm>
            <a:off x="374576" y="5221268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Comment on the Walnuts Planning Application:    21/05907/OUT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0EFD73-08BE-48B7-8875-E39BBC41F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512" y="388108"/>
            <a:ext cx="5011568" cy="27228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C9DDC3-3429-4EC7-8DA7-C8F44E3E148B}"/>
              </a:ext>
            </a:extLst>
          </p:cNvPr>
          <p:cNvSpPr txBox="1"/>
          <p:nvPr/>
        </p:nvSpPr>
        <p:spPr>
          <a:xfrm>
            <a:off x="374576" y="1836790"/>
            <a:ext cx="2804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Orpington SPD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16" descr="Calligraphy Pen with solid fill">
            <a:extLst>
              <a:ext uri="{FF2B5EF4-FFF2-40B4-BE49-F238E27FC236}">
                <a16:creationId xmlns:a16="http://schemas.microsoft.com/office/drawing/2014/main" id="{9A76F5F6-3E3A-4838-8F0D-093246C65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747" y="377758"/>
            <a:ext cx="1479953" cy="12589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293243-BDDA-4153-852C-51483DE17AEF}"/>
              </a:ext>
            </a:extLst>
          </p:cNvPr>
          <p:cNvSpPr txBox="1"/>
          <p:nvPr/>
        </p:nvSpPr>
        <p:spPr>
          <a:xfrm>
            <a:off x="374576" y="2935231"/>
            <a:ext cx="2804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your comments: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33A7B3-6A5D-4DEA-BFED-DC30F5C4FC92}"/>
              </a:ext>
            </a:extLst>
          </p:cNvPr>
          <p:cNvSpPr txBox="1"/>
          <p:nvPr/>
        </p:nvSpPr>
        <p:spPr>
          <a:xfrm>
            <a:off x="823319" y="5976309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…and look out for the Bromley town centre SPD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711C3-9E11-424E-B42E-188DDD65D323}"/>
              </a:ext>
            </a:extLst>
          </p:cNvPr>
          <p:cNvSpPr txBox="1"/>
          <p:nvPr/>
        </p:nvSpPr>
        <p:spPr>
          <a:xfrm>
            <a:off x="1612228" y="320410"/>
            <a:ext cx="6239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comment on planning applications…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8C388-357A-4865-8825-883BF080938F}"/>
              </a:ext>
            </a:extLst>
          </p:cNvPr>
          <p:cNvSpPr txBox="1"/>
          <p:nvPr/>
        </p:nvSpPr>
        <p:spPr>
          <a:xfrm>
            <a:off x="443156" y="940565"/>
            <a:ext cx="3770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bromley.gov.uk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A884D-84E4-4CBD-AD6F-7A5E8F749E20}"/>
              </a:ext>
            </a:extLst>
          </p:cNvPr>
          <p:cNvSpPr txBox="1"/>
          <p:nvPr/>
        </p:nvSpPr>
        <p:spPr>
          <a:xfrm>
            <a:off x="668544" y="1370077"/>
            <a:ext cx="3770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‘Planning’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858FE-BFA5-4ACD-ACA1-ED3556E36DD1}"/>
              </a:ext>
            </a:extLst>
          </p:cNvPr>
          <p:cNvSpPr txBox="1"/>
          <p:nvPr/>
        </p:nvSpPr>
        <p:spPr>
          <a:xfrm>
            <a:off x="869876" y="1799589"/>
            <a:ext cx="5332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‘Search planning applications’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0A413-6E76-4242-B0DB-45F47B981A00}"/>
              </a:ext>
            </a:extLst>
          </p:cNvPr>
          <p:cNvSpPr txBox="1"/>
          <p:nvPr/>
        </p:nvSpPr>
        <p:spPr>
          <a:xfrm>
            <a:off x="1040728" y="2229101"/>
            <a:ext cx="7722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in the reference number or single line of an address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1711E-C962-45AB-AB5C-198B43A6334D}"/>
              </a:ext>
            </a:extLst>
          </p:cNvPr>
          <p:cNvSpPr txBox="1"/>
          <p:nvPr/>
        </p:nvSpPr>
        <p:spPr>
          <a:xfrm>
            <a:off x="447674" y="3959379"/>
            <a:ext cx="790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write to:  Planning, Civic Centre,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Stockwell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Close, BR1 3UH quoting the planning reference number and your name and address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0FD371-26FE-46D8-8EF8-D778937882F7}"/>
              </a:ext>
            </a:extLst>
          </p:cNvPr>
          <p:cNvSpPr txBox="1"/>
          <p:nvPr/>
        </p:nvSpPr>
        <p:spPr>
          <a:xfrm>
            <a:off x="804507" y="5053375"/>
            <a:ext cx="2011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21/05420/FULL1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C965A-2656-4C34-9D7A-D2A4AE887279}"/>
              </a:ext>
            </a:extLst>
          </p:cNvPr>
          <p:cNvSpPr txBox="1"/>
          <p:nvPr/>
        </p:nvSpPr>
        <p:spPr>
          <a:xfrm>
            <a:off x="525780" y="5407318"/>
            <a:ext cx="2415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21/00741/FULL1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4DC9DE-8370-4705-A6FE-278AA52112EB}"/>
              </a:ext>
            </a:extLst>
          </p:cNvPr>
          <p:cNvSpPr txBox="1"/>
          <p:nvPr/>
        </p:nvSpPr>
        <p:spPr>
          <a:xfrm>
            <a:off x="2216196" y="5007208"/>
            <a:ext cx="47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Conquest House, 25 </a:t>
            </a:r>
            <a:r>
              <a:rPr lang="en-US" sz="2000" dirty="0" err="1">
                <a:solidFill>
                  <a:schemeClr val="bg1"/>
                </a:solidFill>
              </a:rPr>
              <a:t>Elmfield</a:t>
            </a:r>
            <a:r>
              <a:rPr lang="en-US" sz="2000" dirty="0">
                <a:solidFill>
                  <a:schemeClr val="bg1"/>
                </a:solidFill>
              </a:rPr>
              <a:t> Road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EB29A-C326-462D-8341-67E65490F80E}"/>
              </a:ext>
            </a:extLst>
          </p:cNvPr>
          <p:cNvSpPr txBox="1"/>
          <p:nvPr/>
        </p:nvSpPr>
        <p:spPr>
          <a:xfrm>
            <a:off x="1555676" y="542715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33-41 MASONS HILL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6911E-F571-462E-B6EE-E6A9DE777308}"/>
              </a:ext>
            </a:extLst>
          </p:cNvPr>
          <p:cNvSpPr txBox="1"/>
          <p:nvPr/>
        </p:nvSpPr>
        <p:spPr>
          <a:xfrm>
            <a:off x="792480" y="5875150"/>
            <a:ext cx="1958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21/05585/FULL1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52D7C-3F31-4873-87F5-C471015E5F95}"/>
              </a:ext>
            </a:extLst>
          </p:cNvPr>
          <p:cNvSpPr txBox="1"/>
          <p:nvPr/>
        </p:nvSpPr>
        <p:spPr>
          <a:xfrm>
            <a:off x="2670184" y="5875150"/>
            <a:ext cx="2061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2-4 Ringers Road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342DD6-DDAD-4326-9A5D-0228D2790EC1}"/>
              </a:ext>
            </a:extLst>
          </p:cNvPr>
          <p:cNvSpPr txBox="1"/>
          <p:nvPr/>
        </p:nvSpPr>
        <p:spPr>
          <a:xfrm>
            <a:off x="1278144" y="2618423"/>
            <a:ext cx="3987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‘Comments’ tab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4C0EF6-DFF2-4480-9BE3-8E7818ECF14D}"/>
              </a:ext>
            </a:extLst>
          </p:cNvPr>
          <p:cNvSpPr txBox="1"/>
          <p:nvPr/>
        </p:nvSpPr>
        <p:spPr>
          <a:xfrm>
            <a:off x="1611818" y="2984820"/>
            <a:ext cx="3181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your comment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47CDC4-2AC2-41D1-A029-7D2B4E39794E}"/>
              </a:ext>
            </a:extLst>
          </p:cNvPr>
          <p:cNvSpPr txBox="1"/>
          <p:nvPr/>
        </p:nvSpPr>
        <p:spPr>
          <a:xfrm>
            <a:off x="804507" y="6244482"/>
            <a:ext cx="838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21/05907/OUT    </a:t>
            </a:r>
            <a:r>
              <a:rPr lang="en-GB" sz="20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Walnuts Shopping/Leisure Centre, Orpington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FAB79-D54F-45EC-B7E6-63668499EC52}"/>
              </a:ext>
            </a:extLst>
          </p:cNvPr>
          <p:cNvSpPr txBox="1"/>
          <p:nvPr/>
        </p:nvSpPr>
        <p:spPr>
          <a:xfrm>
            <a:off x="443156" y="3559269"/>
            <a:ext cx="7532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email:     planning@bromley.gov.uk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377CEC-9785-4F7E-AA6B-9BF979757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57" y="4667265"/>
            <a:ext cx="977692" cy="707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1A3F38-8B80-4C9B-886F-CBDCDDA0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324" y="4901519"/>
            <a:ext cx="977692" cy="7117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88F3F9-0CC4-412A-AE36-F1BB23224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541" y="5433384"/>
            <a:ext cx="1287956" cy="8432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96BA82-431C-4D6D-8758-523B90E35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074" y="5878422"/>
            <a:ext cx="1393960" cy="7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eople, crowd&#10;&#10;Description automatically generated">
            <a:extLst>
              <a:ext uri="{FF2B5EF4-FFF2-40B4-BE49-F238E27FC236}">
                <a16:creationId xmlns:a16="http://schemas.microsoft.com/office/drawing/2014/main" id="{B20EFAA0-7A8E-4900-8E8C-1D99B42FB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28474"/>
            <a:ext cx="6637020" cy="3555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6FBCA-3804-438A-BB57-95088A76DF8B}"/>
              </a:ext>
            </a:extLst>
          </p:cNvPr>
          <p:cNvSpPr txBox="1"/>
          <p:nvPr/>
        </p:nvSpPr>
        <p:spPr>
          <a:xfrm>
            <a:off x="969404" y="861060"/>
            <a:ext cx="7368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Heritage walks and exhibition this summer 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65D2E-456E-4E30-AE84-49FF32CCA611}"/>
              </a:ext>
            </a:extLst>
          </p:cNvPr>
          <p:cNvSpPr txBox="1"/>
          <p:nvPr/>
        </p:nvSpPr>
        <p:spPr>
          <a:xfrm>
            <a:off x="1775460" y="5566352"/>
            <a:ext cx="598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Workshops: Saturday 30th April and Saturday 21</a:t>
            </a:r>
            <a:r>
              <a:rPr lang="en-US" sz="2000" b="1" baseline="30000" dirty="0">
                <a:solidFill>
                  <a:schemeClr val="bg1"/>
                </a:solidFill>
              </a:rPr>
              <a:t>st</a:t>
            </a:r>
            <a:r>
              <a:rPr lang="en-US" sz="2000" b="1" dirty="0">
                <a:solidFill>
                  <a:schemeClr val="bg1"/>
                </a:solidFill>
              </a:rPr>
              <a:t> May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6DCD0-A0DC-4309-BFDD-F2597EF2EB3B}"/>
              </a:ext>
            </a:extLst>
          </p:cNvPr>
          <p:cNvSpPr txBox="1"/>
          <p:nvPr/>
        </p:nvSpPr>
        <p:spPr>
          <a:xfrm>
            <a:off x="1706880" y="6145472"/>
            <a:ext cx="5730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Interested?  Email chair@bromleycivicsociety.org.uk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3EA83B-F068-4F05-B568-1F0EF9EE19DE}"/>
              </a:ext>
            </a:extLst>
          </p:cNvPr>
          <p:cNvSpPr txBox="1"/>
          <p:nvPr/>
        </p:nvSpPr>
        <p:spPr>
          <a:xfrm>
            <a:off x="2121152" y="1918454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Questions….?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9DC69B5-F7BE-45F5-A4FC-43D19A875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96" y="4536480"/>
            <a:ext cx="5535912" cy="12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4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05B183-AFA6-43BD-BD06-EB614374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81" y="1253045"/>
            <a:ext cx="3862909" cy="2428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617691-9423-4AA6-81CC-30BF7F121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56" y="1275182"/>
            <a:ext cx="4685968" cy="2486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107F65-A069-404A-9650-5F4EAE7B6E4A}"/>
              </a:ext>
            </a:extLst>
          </p:cNvPr>
          <p:cNvSpPr txBox="1"/>
          <p:nvPr/>
        </p:nvSpPr>
        <p:spPr>
          <a:xfrm>
            <a:off x="562656" y="536795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Old Town Hall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5FFF9-ABD7-4199-877F-E62FF9B9E7D6}"/>
              </a:ext>
            </a:extLst>
          </p:cNvPr>
          <p:cNvSpPr txBox="1"/>
          <p:nvPr/>
        </p:nvSpPr>
        <p:spPr>
          <a:xfrm>
            <a:off x="-542244" y="6028817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Permitted:  </a:t>
            </a:r>
            <a:r>
              <a:rPr lang="en-GB" sz="3200" b="0" i="0" dirty="0">
                <a:solidFill>
                  <a:srgbClr val="333333"/>
                </a:solidFill>
                <a:effectLst/>
                <a:latin typeface="DM Sans" pitchFamily="2" charset="0"/>
              </a:rPr>
              <a:t> 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Mar 2021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DE1FA5-65CC-41E6-B8D0-BF67018EE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980" y="3866041"/>
            <a:ext cx="3699176" cy="2747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B2B99-47B6-4906-9716-A9A5BE9EB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72" y="3931920"/>
            <a:ext cx="3275446" cy="20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D7A80-4D32-4888-AEB3-D50BD9FD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507035"/>
            <a:ext cx="3396433" cy="2516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C27DE-3B4C-48B9-8A41-9A2D5FE0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49" y="3876155"/>
            <a:ext cx="3256672" cy="2411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9744F0-155D-42DC-98D4-466DD600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16" y="880421"/>
            <a:ext cx="3406140" cy="2516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A20F2E-9389-4D0C-AB65-35B7BDAD9627}"/>
              </a:ext>
            </a:extLst>
          </p:cNvPr>
          <p:cNvSpPr txBox="1"/>
          <p:nvPr/>
        </p:nvSpPr>
        <p:spPr>
          <a:xfrm>
            <a:off x="-542244" y="6028817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Permitted:  </a:t>
            </a:r>
            <a:r>
              <a:rPr lang="en-GB" sz="3200" b="0" i="0" dirty="0">
                <a:solidFill>
                  <a:srgbClr val="333333"/>
                </a:solidFill>
                <a:effectLst/>
                <a:latin typeface="DM Sans" pitchFamily="2" charset="0"/>
              </a:rPr>
              <a:t> 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Mar 2021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D25EA-6919-498C-9563-6E40F6DEF5F6}"/>
              </a:ext>
            </a:extLst>
          </p:cNvPr>
          <p:cNvSpPr txBox="1"/>
          <p:nvPr/>
        </p:nvSpPr>
        <p:spPr>
          <a:xfrm>
            <a:off x="541353" y="20600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Old Town Hall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3945A6-85DE-41AE-8B4E-2296C35D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733" y="880421"/>
            <a:ext cx="2415979" cy="28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D8F5B-1273-4670-B651-E96FEEFAA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29" y="1390102"/>
            <a:ext cx="6353308" cy="3707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03ADB-F997-4B56-9DDF-A3DC539FF2C2}"/>
              </a:ext>
            </a:extLst>
          </p:cNvPr>
          <p:cNvSpPr txBox="1"/>
          <p:nvPr/>
        </p:nvSpPr>
        <p:spPr>
          <a:xfrm>
            <a:off x="562656" y="536795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South Street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8BC5D-DD68-4240-A75D-86BEA8889B36}"/>
              </a:ext>
            </a:extLst>
          </p:cNvPr>
          <p:cNvSpPr txBox="1"/>
          <p:nvPr/>
        </p:nvSpPr>
        <p:spPr>
          <a:xfrm>
            <a:off x="1187496" y="5736430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Permitted:  </a:t>
            </a:r>
            <a:r>
              <a:rPr lang="en-GB" sz="3200" b="0" i="0" dirty="0">
                <a:solidFill>
                  <a:srgbClr val="333333"/>
                </a:solidFill>
                <a:effectLst/>
                <a:latin typeface="DM Sans" pitchFamily="2" charset="0"/>
              </a:rPr>
              <a:t> 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Mar 2021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2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ilding, outdoor, apartment building&#10;&#10;Description automatically generated">
            <a:extLst>
              <a:ext uri="{FF2B5EF4-FFF2-40B4-BE49-F238E27FC236}">
                <a16:creationId xmlns:a16="http://schemas.microsoft.com/office/drawing/2014/main" id="{5A996B7E-A97A-4611-8684-97CFBC38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31980"/>
            <a:ext cx="5859780" cy="4394835"/>
          </a:xfrm>
          <a:prstGeom prst="rect">
            <a:avLst/>
          </a:prstGeom>
        </p:spPr>
      </p:pic>
      <p:pic>
        <p:nvPicPr>
          <p:cNvPr id="7" name="Picture 6" descr="A brick building with windows&#10;&#10;Description automatically generated with low confidence">
            <a:extLst>
              <a:ext uri="{FF2B5EF4-FFF2-40B4-BE49-F238E27FC236}">
                <a16:creationId xmlns:a16="http://schemas.microsoft.com/office/drawing/2014/main" id="{BB4ECA96-D3FA-4C3D-8BA9-A8A5E99E5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12" y="1431185"/>
            <a:ext cx="3953015" cy="2964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90189B-E5D6-45F6-AEFA-7A6F8D90A341}"/>
              </a:ext>
            </a:extLst>
          </p:cNvPr>
          <p:cNvSpPr txBox="1"/>
          <p:nvPr/>
        </p:nvSpPr>
        <p:spPr>
          <a:xfrm>
            <a:off x="2880360" y="447205"/>
            <a:ext cx="2614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Royal Bell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4CFF-5860-4B4C-AA27-4CFC3E64D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" y="1206645"/>
            <a:ext cx="2301240" cy="1706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5FB87-162F-41E0-8024-B483BA3DA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580" y="4083948"/>
            <a:ext cx="4945380" cy="25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B488F8-7F10-473D-87DB-7F967B5F1DC9}"/>
              </a:ext>
            </a:extLst>
          </p:cNvPr>
          <p:cNvGrpSpPr/>
          <p:nvPr/>
        </p:nvGrpSpPr>
        <p:grpSpPr>
          <a:xfrm>
            <a:off x="532174" y="1155519"/>
            <a:ext cx="3163525" cy="4633977"/>
            <a:chOff x="532174" y="1155519"/>
            <a:chExt cx="3163525" cy="46339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7DC260-D57B-435B-A379-5B4034FE3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81" t="1456" r="2064" b="27619"/>
            <a:stretch/>
          </p:blipFill>
          <p:spPr>
            <a:xfrm>
              <a:off x="711857" y="1708584"/>
              <a:ext cx="2804160" cy="40809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9EDCF6-4D01-4836-A365-FAFB32463C33}"/>
                </a:ext>
              </a:extLst>
            </p:cNvPr>
            <p:cNvSpPr txBox="1"/>
            <p:nvPr/>
          </p:nvSpPr>
          <p:spPr>
            <a:xfrm>
              <a:off x="532174" y="1155519"/>
              <a:ext cx="3163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15 </a:t>
              </a:r>
              <a:r>
                <a:rPr lang="en-US" sz="2400" b="1" dirty="0" err="1">
                  <a:solidFill>
                    <a:schemeClr val="bg1"/>
                  </a:solidFill>
                </a:rPr>
                <a:t>Elmfield</a:t>
              </a:r>
              <a:r>
                <a:rPr lang="en-US" sz="2400" b="1" dirty="0">
                  <a:solidFill>
                    <a:schemeClr val="bg1"/>
                  </a:solidFill>
                </a:rPr>
                <a:t> Road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F8A8E4-236F-429A-8791-0AAD3EA4F052}"/>
              </a:ext>
            </a:extLst>
          </p:cNvPr>
          <p:cNvSpPr txBox="1"/>
          <p:nvPr/>
        </p:nvSpPr>
        <p:spPr>
          <a:xfrm>
            <a:off x="-255957" y="6111728"/>
            <a:ext cx="473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Permission granted April 2021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217E6D-8428-4B15-A2AA-01767E260BEA}"/>
              </a:ext>
            </a:extLst>
          </p:cNvPr>
          <p:cNvGrpSpPr/>
          <p:nvPr/>
        </p:nvGrpSpPr>
        <p:grpSpPr>
          <a:xfrm>
            <a:off x="4776914" y="1134639"/>
            <a:ext cx="3163525" cy="4759833"/>
            <a:chOff x="4776914" y="1134639"/>
            <a:chExt cx="3163525" cy="47598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3E9EFB-039E-4E36-9918-77536EAD8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85" r="6249" b="28257"/>
            <a:stretch/>
          </p:blipFill>
          <p:spPr>
            <a:xfrm>
              <a:off x="4929715" y="1813560"/>
              <a:ext cx="2857925" cy="40809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5E4C68-D47E-4C2D-ADE0-BAFE923B50D0}"/>
                </a:ext>
              </a:extLst>
            </p:cNvPr>
            <p:cNvSpPr txBox="1"/>
            <p:nvPr/>
          </p:nvSpPr>
          <p:spPr>
            <a:xfrm>
              <a:off x="4776914" y="1134639"/>
              <a:ext cx="3163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19 </a:t>
              </a:r>
              <a:r>
                <a:rPr lang="en-US" sz="2400" b="1" dirty="0" err="1">
                  <a:solidFill>
                    <a:schemeClr val="bg1"/>
                  </a:solidFill>
                </a:rPr>
                <a:t>Elmfield</a:t>
              </a:r>
              <a:r>
                <a:rPr lang="en-US" sz="2400" b="1" dirty="0">
                  <a:solidFill>
                    <a:schemeClr val="bg1"/>
                  </a:solidFill>
                </a:rPr>
                <a:t> Road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7D8741-1A6E-49D9-AD72-D9876BA92DDC}"/>
              </a:ext>
            </a:extLst>
          </p:cNvPr>
          <p:cNvSpPr txBox="1"/>
          <p:nvPr/>
        </p:nvSpPr>
        <p:spPr>
          <a:xfrm>
            <a:off x="4133163" y="6111728"/>
            <a:ext cx="473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Permission granted June 2021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8481B-E6DF-4D31-93D2-B5923CF5C0F6}"/>
              </a:ext>
            </a:extLst>
          </p:cNvPr>
          <p:cNvSpPr txBox="1"/>
          <p:nvPr/>
        </p:nvSpPr>
        <p:spPr>
          <a:xfrm>
            <a:off x="2551400" y="396442"/>
            <a:ext cx="316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Elmfield</a:t>
            </a:r>
            <a:r>
              <a:rPr lang="en-US" sz="3600" b="1" dirty="0">
                <a:solidFill>
                  <a:schemeClr val="bg1"/>
                </a:solidFill>
              </a:rPr>
              <a:t> Road 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FF909-79E1-4B6B-A37F-E1A917128F0B}"/>
              </a:ext>
            </a:extLst>
          </p:cNvPr>
          <p:cNvSpPr txBox="1"/>
          <p:nvPr/>
        </p:nvSpPr>
        <p:spPr>
          <a:xfrm>
            <a:off x="1299312" y="361245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Conquest House, 25 </a:t>
            </a:r>
            <a:r>
              <a:rPr lang="en-US" sz="3200" b="1" dirty="0" err="1">
                <a:solidFill>
                  <a:schemeClr val="bg1"/>
                </a:solidFill>
              </a:rPr>
              <a:t>Elmfield</a:t>
            </a:r>
            <a:r>
              <a:rPr lang="en-US" sz="3200" b="1" dirty="0">
                <a:solidFill>
                  <a:schemeClr val="bg1"/>
                </a:solidFill>
              </a:rPr>
              <a:t> Road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52826-A41B-4FDA-9358-8A387E610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1" y="1058611"/>
            <a:ext cx="3858682" cy="2793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B2F84-CBA8-423F-B6FE-0E38A69A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89" y="1058611"/>
            <a:ext cx="4183380" cy="2497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72FF1-C276-402A-9626-679D76D99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40" y="3982624"/>
            <a:ext cx="6149139" cy="2698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C364-93A4-4287-9B40-E8A58C7F76EE}"/>
              </a:ext>
            </a:extLst>
          </p:cNvPr>
          <p:cNvSpPr txBox="1"/>
          <p:nvPr/>
        </p:nvSpPr>
        <p:spPr>
          <a:xfrm>
            <a:off x="436800" y="3982624"/>
            <a:ext cx="1977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9 storeys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B7A021-C941-4E50-BAC2-A70736346FB1}"/>
              </a:ext>
            </a:extLst>
          </p:cNvPr>
          <p:cNvGrpSpPr/>
          <p:nvPr/>
        </p:nvGrpSpPr>
        <p:grpSpPr>
          <a:xfrm>
            <a:off x="-250450" y="4393475"/>
            <a:ext cx="3351991" cy="1913057"/>
            <a:chOff x="-250450" y="4393475"/>
            <a:chExt cx="3351991" cy="19130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DEF770-9D9E-4EB8-BE2A-45BB474C118F}"/>
                </a:ext>
              </a:extLst>
            </p:cNvPr>
            <p:cNvSpPr txBox="1"/>
            <p:nvPr/>
          </p:nvSpPr>
          <p:spPr>
            <a:xfrm>
              <a:off x="-250450" y="4393475"/>
              <a:ext cx="3351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Awaiting decision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A646B15-F38E-402E-973A-C23BE2BBA1DC}"/>
                </a:ext>
              </a:extLst>
            </p:cNvPr>
            <p:cNvGrpSpPr/>
            <p:nvPr/>
          </p:nvGrpSpPr>
          <p:grpSpPr>
            <a:xfrm>
              <a:off x="285852" y="4938970"/>
              <a:ext cx="2026920" cy="1367562"/>
              <a:chOff x="285852" y="4938970"/>
              <a:chExt cx="2026920" cy="13675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2A8839-F9D9-45FC-8473-2230CE4BD65A}"/>
                  </a:ext>
                </a:extLst>
              </p:cNvPr>
              <p:cNvSpPr txBox="1"/>
              <p:nvPr/>
            </p:nvSpPr>
            <p:spPr>
              <a:xfrm>
                <a:off x="285852" y="5937200"/>
                <a:ext cx="2026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0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21/05420/FULL1 </a:t>
                </a:r>
                <a:endPara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Graphic 9" descr="Calligraphy Pen with solid fill">
                <a:extLst>
                  <a:ext uri="{FF2B5EF4-FFF2-40B4-BE49-F238E27FC236}">
                    <a16:creationId xmlns:a16="http://schemas.microsoft.com/office/drawing/2014/main" id="{A18FB9FC-331B-4534-BA28-5A505108A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5852" y="4938970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04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50A2B-AC5D-49C7-AAE1-B0660BE6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99" y="1924053"/>
            <a:ext cx="4343401" cy="3011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ED5CC-F168-4E24-A093-8D0A29760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49" y="1082636"/>
            <a:ext cx="3662101" cy="2681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4B6E8-6EEC-420B-B5CC-E9F6DED3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4305276"/>
            <a:ext cx="2682240" cy="1993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BE39E-A3F8-4B1B-9D5F-4F6B4E4AADFB}"/>
              </a:ext>
            </a:extLst>
          </p:cNvPr>
          <p:cNvSpPr txBox="1"/>
          <p:nvPr/>
        </p:nvSpPr>
        <p:spPr>
          <a:xfrm>
            <a:off x="1408475" y="384262"/>
            <a:ext cx="646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Y-Buildings, Civic Centre 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0E0FF-114F-4A3F-97F9-93F2C37F45F1}"/>
              </a:ext>
            </a:extLst>
          </p:cNvPr>
          <p:cNvSpPr txBox="1"/>
          <p:nvPr/>
        </p:nvSpPr>
        <p:spPr>
          <a:xfrm>
            <a:off x="3168695" y="5018651"/>
            <a:ext cx="6464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Prior approval granted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September 2021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 dwellings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1642</TotalTime>
  <Words>582</Words>
  <Application>Microsoft Office PowerPoint</Application>
  <PresentationFormat>On-screen Show (4:3)</PresentationFormat>
  <Paragraphs>103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DM Sans</vt:lpstr>
      <vt:lpstr>Helvetica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Martin</dc:creator>
  <cp:lastModifiedBy>Peter Martin</cp:lastModifiedBy>
  <cp:revision>12</cp:revision>
  <cp:lastPrinted>2022-04-07T14:54:48Z</cp:lastPrinted>
  <dcterms:created xsi:type="dcterms:W3CDTF">2022-03-30T18:01:33Z</dcterms:created>
  <dcterms:modified xsi:type="dcterms:W3CDTF">2022-04-07T15:00:54Z</dcterms:modified>
</cp:coreProperties>
</file>