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9" r:id="rId2"/>
    <p:sldId id="288" r:id="rId3"/>
    <p:sldId id="266" r:id="rId4"/>
    <p:sldId id="289" r:id="rId5"/>
    <p:sldId id="291" r:id="rId6"/>
    <p:sldId id="280" r:id="rId7"/>
    <p:sldId id="283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90" r:id="rId17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7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352" y="-88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D447F-782F-4517-8880-868E7DA0991A}" type="datetimeFigureOut">
              <a:rPr lang="en-GB" smtClean="0"/>
              <a:t>11/07/2016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2D6FA-5CE5-4DFD-86B0-898F6366F22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723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EFA5D-90B4-4EDE-B8DA-20B1036239D9}" type="datetimeFigureOut">
              <a:rPr lang="en-GB" smtClean="0"/>
              <a:t>11/07/2016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4EB0B-E3D5-4656-9A10-F7D35D147A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66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1E119-66AF-4372-B8B6-C75ACEAEBB6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27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BD09787-6CBB-459C-861A-0EE35C06D8F3}" type="datetime1">
              <a:rPr lang="en-GB" smtClean="0">
                <a:solidFill>
                  <a:prstClr val="black"/>
                </a:solidFill>
              </a:rPr>
              <a:t>11/07/2016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3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901C79A-D084-49EC-BC16-A5D97D51102C}" type="datetime1">
              <a:rPr lang="en-GB" smtClean="0">
                <a:solidFill>
                  <a:prstClr val="black"/>
                </a:solidFill>
              </a:rPr>
              <a:t>11/07/2016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39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A639579-19DB-490D-967A-7245C17BEF1A}" type="datetime1">
              <a:rPr lang="en-GB" smtClean="0">
                <a:solidFill>
                  <a:prstClr val="black"/>
                </a:solidFill>
              </a:rPr>
              <a:t>11/07/2016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1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827AC69-31FB-439C-9B83-4EE7CD32A196}" type="datetime1">
              <a:rPr lang="en-GB" smtClean="0">
                <a:solidFill>
                  <a:prstClr val="black"/>
                </a:solidFill>
              </a:rPr>
              <a:t>11/07/2016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83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71D9138-DC07-49B4-BF14-46DBF3CF1218}" type="datetime1">
              <a:rPr lang="en-GB" smtClean="0">
                <a:solidFill>
                  <a:prstClr val="black"/>
                </a:solidFill>
              </a:rPr>
              <a:t>11/07/2016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15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9235B64-156D-4202-89A5-7B11AF617563}" type="datetime1">
              <a:rPr lang="en-GB" smtClean="0">
                <a:solidFill>
                  <a:prstClr val="black"/>
                </a:solidFill>
              </a:rPr>
              <a:t>11/07/2016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18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2776F4B4-94C4-48D1-884D-9953B1EF77EE}" type="datetime1">
              <a:rPr lang="en-GB" smtClean="0">
                <a:solidFill>
                  <a:prstClr val="black"/>
                </a:solidFill>
              </a:rPr>
              <a:t>11/07/2016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22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1AF1322-5626-43D1-A519-918977AD0B6E}" type="datetime1">
              <a:rPr lang="en-GB" smtClean="0">
                <a:solidFill>
                  <a:prstClr val="black"/>
                </a:solidFill>
              </a:rPr>
              <a:t>11/07/2016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48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4B8B5F9-F321-4D35-BE64-CBAB241919BD}" type="datetime1">
              <a:rPr lang="en-GB" smtClean="0">
                <a:solidFill>
                  <a:prstClr val="black"/>
                </a:solidFill>
              </a:rPr>
              <a:t>11/07/2016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26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F7B10EA-F770-423A-B62B-351DD4A62AD4}" type="datetime1">
              <a:rPr lang="en-GB" smtClean="0">
                <a:solidFill>
                  <a:prstClr val="black"/>
                </a:solidFill>
              </a:rPr>
              <a:t>11/07/2016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51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A7AFEA3-B232-4015-804E-AA518791543D}" type="datetime1">
              <a:rPr lang="en-GB" smtClean="0">
                <a:solidFill>
                  <a:prstClr val="black"/>
                </a:solidFill>
              </a:rPr>
              <a:t>11/07/2016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94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272" y="6485143"/>
            <a:ext cx="459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2528F"/>
                </a:solidFill>
                <a:latin typeface="Calibri" panose="020F0502020204030204" pitchFamily="34" charset="0"/>
              </a:defRPr>
            </a:lvl1pPr>
          </a:lstStyle>
          <a:p>
            <a:fld id="{E75A00FD-10A0-497A-9DB3-04F1D5DE94A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535" y="367522"/>
            <a:ext cx="2114255" cy="532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21052" y="116318"/>
            <a:ext cx="1375031" cy="113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0539" y="2921612"/>
            <a:ext cx="71504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491389" algn="l"/>
              </a:tabLst>
            </a:pPr>
            <a:r>
              <a:rPr lang="en-GB" sz="2400" b="1" cap="all" dirty="0">
                <a:latin typeface="Calibri" panose="020F0502020204030204" pitchFamily="34" charset="0"/>
                <a:ea typeface="Times New Roman" panose="02020603050405020304" pitchFamily="18" charset="0"/>
              </a:rPr>
              <a:t>London borough of Bromley</a:t>
            </a:r>
          </a:p>
          <a:p>
            <a:pPr algn="ctr">
              <a:tabLst>
                <a:tab pos="3491389" algn="l"/>
              </a:tabLst>
            </a:pPr>
            <a:endParaRPr lang="en-GB" sz="2400" b="1" cap="al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tabLst>
                <a:tab pos="3491389" algn="l"/>
              </a:tabLst>
            </a:pPr>
            <a:r>
              <a:rPr lang="en-GB" sz="2400" b="1" cap="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BROMLEY NORTH STATION – </a:t>
            </a:r>
            <a:r>
              <a:rPr lang="en-GB" sz="2400" b="1" cap="all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Planning Policy REVIEW</a:t>
            </a:r>
            <a:endParaRPr lang="en-GB" sz="2400" b="1" cap="al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tabLst>
                <a:tab pos="3491389" algn="l"/>
              </a:tabLst>
            </a:pPr>
            <a:endParaRPr lang="en-GB" sz="2400" b="1" cap="al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tabLst>
                <a:tab pos="3491389" algn="l"/>
              </a:tabLst>
            </a:pPr>
            <a:r>
              <a:rPr lang="en-GB" sz="2400" b="1" cap="all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Presentation BRRA  </a:t>
            </a:r>
            <a:r>
              <a:rPr lang="en-GB" sz="2400" b="1" cap="al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en-GB" sz="2400" b="1" cap="all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26</a:t>
            </a:r>
            <a:r>
              <a:rPr lang="en-GB" sz="2400" b="1" cap="all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2400" b="1" cap="all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July 2016</a:t>
            </a:r>
            <a:endParaRPr lang="en-GB" sz="2400" b="1" cap="all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41\4153 - Bromley, Site A\Brochures &amp; Reports\160330\New Folder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/>
          <a:stretch/>
        </p:blipFill>
        <p:spPr bwMode="auto">
          <a:xfrm>
            <a:off x="1176954" y="1484784"/>
            <a:ext cx="5771309" cy="537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Assessing 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Massing Impact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1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340768"/>
            <a:ext cx="5511732" cy="54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Assessing 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Massing Impact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3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/>
          <a:stretch/>
        </p:blipFill>
        <p:spPr bwMode="auto">
          <a:xfrm>
            <a:off x="235896" y="1484783"/>
            <a:ext cx="8080520" cy="518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Assessing 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Massing Impact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0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332145"/>
            <a:ext cx="7920880" cy="541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Assessing 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Massing Impact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8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557" y="1340768"/>
            <a:ext cx="789494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Assessing 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Massing Impact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1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268760"/>
            <a:ext cx="8145931" cy="54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Assessing 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Massing Impact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7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>
                <a:latin typeface="+mn-lt"/>
              </a:rPr>
              <a:t>Local Plan Timetable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Draft </a:t>
            </a:r>
            <a:r>
              <a:rPr lang="en-GB" dirty="0" smtClean="0"/>
              <a:t>Plan Approved by Executive Oct </a:t>
            </a:r>
            <a:r>
              <a:rPr lang="en-GB" dirty="0" smtClean="0"/>
              <a:t>2016 for consultation</a:t>
            </a:r>
          </a:p>
          <a:p>
            <a:r>
              <a:rPr lang="en-GB" dirty="0" smtClean="0"/>
              <a:t>Consultation on Draft Plan Sept-Oct 2016 (6 Weeks)</a:t>
            </a:r>
            <a:endParaRPr lang="en-GB" dirty="0" smtClean="0"/>
          </a:p>
          <a:p>
            <a:r>
              <a:rPr lang="en-GB" dirty="0" smtClean="0"/>
              <a:t>Submission </a:t>
            </a:r>
            <a:r>
              <a:rPr lang="en-GB" dirty="0" smtClean="0"/>
              <a:t>of Plan for Examination  Jan </a:t>
            </a:r>
            <a:r>
              <a:rPr lang="en-GB" dirty="0" smtClean="0"/>
              <a:t>2017</a:t>
            </a:r>
          </a:p>
          <a:p>
            <a:r>
              <a:rPr lang="en-GB" dirty="0" smtClean="0"/>
              <a:t>Examination in Public Mid 2017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9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+mn-lt"/>
              </a:rPr>
              <a:t>The Site 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 complex but underutilised  site – multiple stakeholders – NR/Tfl/LBB/SE Trains/NHS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Opportunity to deliver new residential quarter for Bromley together with: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Office space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Community facilities 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Better bus interchange (Rail Services ?)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Improved public space around the Listed Station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7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GB" sz="3600" b="1" dirty="0">
                <a:solidFill>
                  <a:srgbClr val="002060"/>
                </a:solidFill>
                <a:latin typeface="+mn-lt"/>
              </a:rPr>
            </a:br>
            <a:r>
              <a:rPr lang="en-GB" sz="3600" b="1" dirty="0">
                <a:solidFill>
                  <a:srgbClr val="002060"/>
                </a:solidFill>
                <a:latin typeface="+mn-lt"/>
              </a:rPr>
              <a:t>Ownership </a:t>
            </a:r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>Plan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9"/>
          <a:stretch/>
        </p:blipFill>
        <p:spPr bwMode="auto">
          <a:xfrm>
            <a:off x="1403648" y="1556792"/>
            <a:ext cx="6554966" cy="52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+mn-lt"/>
              </a:rPr>
              <a:t/>
            </a:r>
            <a:br>
              <a:rPr lang="en-GB" sz="3600" b="1" dirty="0" smtClean="0">
                <a:latin typeface="+mn-lt"/>
              </a:rPr>
            </a:br>
            <a:r>
              <a:rPr lang="en-GB" sz="3600" b="1" dirty="0" smtClean="0">
                <a:latin typeface="+mn-lt"/>
              </a:rPr>
              <a:t>2010 Area Action Plan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886700" cy="4351338"/>
          </a:xfrm>
        </p:spPr>
        <p:txBody>
          <a:bodyPr/>
          <a:lstStyle/>
          <a:p>
            <a:r>
              <a:rPr lang="en-GB" dirty="0" smtClean="0"/>
              <a:t>2010 AAP Policy had a ‘around 250 Residential Units’.</a:t>
            </a:r>
          </a:p>
          <a:p>
            <a:r>
              <a:rPr lang="en-GB" dirty="0" smtClean="0"/>
              <a:t>Policy successfully challenged by Linden Homes resulting in policy being quashed on viability issues.</a:t>
            </a:r>
          </a:p>
          <a:p>
            <a:r>
              <a:rPr lang="en-GB" dirty="0" smtClean="0"/>
              <a:t>2012 Council required to prepare, publish, consult and promote a new policy.</a:t>
            </a:r>
          </a:p>
          <a:p>
            <a:r>
              <a:rPr lang="en-GB" dirty="0" smtClean="0"/>
              <a:t>2015 Local Plan Draft allocations -Allocate </a:t>
            </a:r>
            <a:r>
              <a:rPr lang="en-GB" dirty="0"/>
              <a:t>for mixed uses including residential, office, retail and transport interchange  (approx. 250 units</a:t>
            </a:r>
            <a:r>
              <a:rPr lang="en-GB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5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</a:t>
            </a:r>
            <a:r>
              <a:rPr lang="en-GB" sz="3600" b="1" dirty="0" smtClean="0">
                <a:latin typeface="+mn-lt"/>
              </a:rPr>
              <a:t>Site A     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>
                <a:latin typeface="+mn-lt"/>
              </a:rPr>
              <a:t>Spatial Strategy</a:t>
            </a:r>
            <a:endParaRPr lang="en-GB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058224" cy="578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916832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AAP Design Guidance for Opportunity Site A still relevant.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Possible locations for taller buildings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Development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Pedestrian connections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267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50" y="476672"/>
            <a:ext cx="7886700" cy="1325563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>Urban Design Brief 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76" y="1412776"/>
            <a:ext cx="7886700" cy="3364706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Review the urban design implications for a range of densities to inform an understanding how the development would sit within the </a:t>
            </a:r>
            <a:r>
              <a:rPr lang="en-GB" sz="2400" dirty="0" smtClean="0">
                <a:solidFill>
                  <a:srgbClr val="002060"/>
                </a:solidFill>
              </a:rPr>
              <a:t>locality  and safeguard residential amenity</a:t>
            </a: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Assess the viability for a comprehensive development on the basis of a range of development densities </a:t>
            </a:r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Output to be used to inform Local Plan Site allocation</a:t>
            </a: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Meetings </a:t>
            </a:r>
            <a:r>
              <a:rPr lang="en-GB" sz="2400" dirty="0">
                <a:solidFill>
                  <a:srgbClr val="002060"/>
                </a:solidFill>
              </a:rPr>
              <a:t>held with Network Rail and Prime Place </a:t>
            </a:r>
            <a:r>
              <a:rPr lang="en-GB" sz="2400" dirty="0" smtClean="0">
                <a:solidFill>
                  <a:srgbClr val="002060"/>
                </a:solidFill>
              </a:rPr>
              <a:t>to understand their proposals 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33326"/>
            <a:ext cx="3543300" cy="1434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59" y="5263247"/>
            <a:ext cx="352044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GB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en-GB" sz="3600" b="1" dirty="0" smtClean="0">
                <a:solidFill>
                  <a:srgbClr val="002060"/>
                </a:solidFill>
                <a:latin typeface="+mn-lt"/>
              </a:rPr>
              <a:t>Prime </a:t>
            </a:r>
            <a:r>
              <a:rPr lang="en-GB" sz="3600" b="1" dirty="0">
                <a:solidFill>
                  <a:srgbClr val="002060"/>
                </a:solidFill>
                <a:latin typeface="+mn-lt"/>
              </a:rPr>
              <a:t>Place/Network Rail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1"/>
            <a:ext cx="7886700" cy="4486272"/>
          </a:xfrm>
        </p:spPr>
        <p:txBody>
          <a:bodyPr/>
          <a:lstStyle/>
          <a:p>
            <a:r>
              <a:rPr lang="en-GB" sz="2400" dirty="0">
                <a:solidFill>
                  <a:srgbClr val="002060"/>
                </a:solidFill>
              </a:rPr>
              <a:t>Prime Place </a:t>
            </a:r>
            <a:r>
              <a:rPr lang="en-GB" sz="2400" dirty="0" smtClean="0">
                <a:solidFill>
                  <a:srgbClr val="002060"/>
                </a:solidFill>
              </a:rPr>
              <a:t>(PP) close </a:t>
            </a:r>
            <a:r>
              <a:rPr lang="en-GB" sz="2400" dirty="0">
                <a:solidFill>
                  <a:srgbClr val="002060"/>
                </a:solidFill>
              </a:rPr>
              <a:t>to signing Development Agreement with NR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PP ownership </a:t>
            </a:r>
            <a:r>
              <a:rPr lang="en-GB" sz="2400" dirty="0">
                <a:solidFill>
                  <a:srgbClr val="002060"/>
                </a:solidFill>
              </a:rPr>
              <a:t>of Tweedy Rd properties and </a:t>
            </a:r>
            <a:r>
              <a:rPr lang="en-GB" sz="2400" dirty="0" smtClean="0">
                <a:solidFill>
                  <a:srgbClr val="002060"/>
                </a:solidFill>
              </a:rPr>
              <a:t>an option </a:t>
            </a:r>
            <a:r>
              <a:rPr lang="en-GB" sz="2400" dirty="0">
                <a:solidFill>
                  <a:srgbClr val="002060"/>
                </a:solidFill>
              </a:rPr>
              <a:t>over Sherman Rd land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Actively considering first phase options on  </a:t>
            </a:r>
            <a:r>
              <a:rPr lang="en-GB" sz="2400" dirty="0">
                <a:solidFill>
                  <a:srgbClr val="002060"/>
                </a:solidFill>
              </a:rPr>
              <a:t>Sherman </a:t>
            </a:r>
            <a:r>
              <a:rPr lang="en-GB" sz="2400" dirty="0" smtClean="0">
                <a:solidFill>
                  <a:srgbClr val="002060"/>
                </a:solidFill>
              </a:rPr>
              <a:t>Rd </a:t>
            </a: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Major of </a:t>
            </a:r>
            <a:r>
              <a:rPr lang="en-GB" sz="2400" dirty="0" smtClean="0">
                <a:solidFill>
                  <a:srgbClr val="002060"/>
                </a:solidFill>
              </a:rPr>
              <a:t>London/</a:t>
            </a:r>
            <a:r>
              <a:rPr lang="en-GB" sz="2400" dirty="0" err="1" smtClean="0">
                <a:solidFill>
                  <a:srgbClr val="002060"/>
                </a:solidFill>
              </a:rPr>
              <a:t>DfT</a:t>
            </a:r>
            <a:r>
              <a:rPr lang="en-GB" sz="2400" dirty="0" smtClean="0">
                <a:solidFill>
                  <a:srgbClr val="002060"/>
                </a:solidFill>
              </a:rPr>
              <a:t>  </a:t>
            </a:r>
            <a:r>
              <a:rPr lang="en-GB" sz="2400" dirty="0">
                <a:solidFill>
                  <a:srgbClr val="002060"/>
                </a:solidFill>
              </a:rPr>
              <a:t>pressing PP for density – but looking for density and financial return </a:t>
            </a:r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NR/South </a:t>
            </a:r>
            <a:r>
              <a:rPr lang="en-GB" sz="2400" dirty="0">
                <a:solidFill>
                  <a:srgbClr val="002060"/>
                </a:solidFill>
              </a:rPr>
              <a:t>East Trains potentially willing </a:t>
            </a:r>
            <a:r>
              <a:rPr lang="en-GB" sz="2400" dirty="0" smtClean="0">
                <a:solidFill>
                  <a:srgbClr val="002060"/>
                </a:solidFill>
              </a:rPr>
              <a:t>to </a:t>
            </a:r>
            <a:r>
              <a:rPr lang="en-GB" sz="2400" dirty="0">
                <a:solidFill>
                  <a:srgbClr val="002060"/>
                </a:solidFill>
              </a:rPr>
              <a:t>reduce car parking by over half </a:t>
            </a:r>
            <a:r>
              <a:rPr lang="en-GB" sz="2400" dirty="0" smtClean="0">
                <a:solidFill>
                  <a:srgbClr val="002060"/>
                </a:solidFill>
              </a:rPr>
              <a:t>to 100 spaces </a:t>
            </a: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Tfl requirements yet to be finalised but c 16 bus stands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9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+mn-lt"/>
              </a:rPr>
              <a:t>Assessing </a:t>
            </a:r>
            <a:br>
              <a:rPr lang="en-GB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en-GB" sz="4000" b="1" dirty="0" smtClean="0">
                <a:solidFill>
                  <a:srgbClr val="002060"/>
                </a:solidFill>
                <a:latin typeface="+mn-lt"/>
              </a:rPr>
              <a:t>Massing Impact</a:t>
            </a:r>
            <a:r>
              <a:rPr lang="en-GB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146" name="Picture 2" descr="K:\41\4153 - Bromley, Site A\Brochures &amp; Reports\160330\New Folder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/>
          <a:stretch/>
        </p:blipFill>
        <p:spPr bwMode="auto">
          <a:xfrm>
            <a:off x="1187624" y="1505407"/>
            <a:ext cx="5760640" cy="530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41\4153 - Bromley, Site A\Brochures &amp; Reports\160330\New Folder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616624" cy="558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Assessing 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Massing Impact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00FD-10A0-497A-9DB3-04F1D5DE94A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5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37973</TotalTime>
  <Words>343</Words>
  <Application>Microsoft Office PowerPoint</Application>
  <PresentationFormat>On-screen Show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The Site  </vt:lpstr>
      <vt:lpstr> Ownership Plan</vt:lpstr>
      <vt:lpstr> 2010 Area Action Plan  </vt:lpstr>
      <vt:lpstr>            Site A        Spatial Strategy</vt:lpstr>
      <vt:lpstr>Urban Design Brief </vt:lpstr>
      <vt:lpstr> Prime Place/Network Rail </vt:lpstr>
      <vt:lpstr>Assessing  Massing Impact </vt:lpstr>
      <vt:lpstr>Assessing  Massing Impact </vt:lpstr>
      <vt:lpstr>Assessing  Massing Impact </vt:lpstr>
      <vt:lpstr>Assessing  Massing Impact </vt:lpstr>
      <vt:lpstr>Assessing  Massing Impact </vt:lpstr>
      <vt:lpstr>Assessing  Massing Impact </vt:lpstr>
      <vt:lpstr>Assessing  Massing Impact </vt:lpstr>
      <vt:lpstr>Assessing  Massing Impact </vt:lpstr>
      <vt:lpstr> Local Plan Timetable</vt:lpstr>
    </vt:vector>
  </TitlesOfParts>
  <Company>London Borough Bromley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Victor-Sampson, Rachel</dc:creator>
  <cp:lastModifiedBy>Munnelly, Kevin</cp:lastModifiedBy>
  <cp:revision>43</cp:revision>
  <cp:lastPrinted>2016-07-25T16:46:22Z</cp:lastPrinted>
  <dcterms:created xsi:type="dcterms:W3CDTF">2016-03-31T13:39:49Z</dcterms:created>
  <dcterms:modified xsi:type="dcterms:W3CDTF">2016-07-25T17:56:19Z</dcterms:modified>
</cp:coreProperties>
</file>